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10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11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12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99" r:id="rId4"/>
    <p:sldId id="300" r:id="rId5"/>
    <p:sldId id="301" r:id="rId6"/>
    <p:sldId id="277" r:id="rId7"/>
    <p:sldId id="302" r:id="rId8"/>
    <p:sldId id="303" r:id="rId9"/>
    <p:sldId id="304" r:id="rId10"/>
    <p:sldId id="305" r:id="rId11"/>
    <p:sldId id="306" r:id="rId12"/>
    <p:sldId id="308" r:id="rId13"/>
    <p:sldId id="291" r:id="rId14"/>
    <p:sldId id="309" r:id="rId15"/>
    <p:sldId id="310" r:id="rId16"/>
    <p:sldId id="311" r:id="rId17"/>
    <p:sldId id="314" r:id="rId18"/>
    <p:sldId id="315" r:id="rId19"/>
    <p:sldId id="313" r:id="rId20"/>
    <p:sldId id="261" r:id="rId21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hy McHorse" initials="CM" lastIdx="4" clrIdx="0">
    <p:extLst>
      <p:ext uri="{19B8F6BF-5375-455C-9EA6-DF929625EA0E}">
        <p15:presenceInfo xmlns:p15="http://schemas.microsoft.com/office/powerpoint/2012/main" userId="Cathy McHors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6055"/>
    <a:srgbClr val="395998"/>
    <a:srgbClr val="0D1629"/>
    <a:srgbClr val="E66054"/>
    <a:srgbClr val="F89F4E"/>
    <a:srgbClr val="95B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76344" autoAdjust="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16T07:49:36.324" idx="1">
    <p:pos x="10" y="10"/>
    <p:text>Sara Reeves - can we create a poll here?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16T07:50:53.316" idx="2">
    <p:pos x="10" y="10"/>
    <p:text>Alison's slide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16T07:50:53.316" idx="2">
    <p:pos x="10" y="10"/>
    <p:text>Alison's slide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16T07:50:53.316" idx="2">
    <p:pos x="10" y="10"/>
    <p:text>Alison's slide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16T07:50:53.316" idx="2">
    <p:pos x="10" y="10"/>
    <p:text>Alison's slide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16T07:50:53.316" idx="2">
    <p:pos x="10" y="10"/>
    <p:text>Alison's slide</p:text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004E3AF-1741-4B21-9DCD-1BCA42A72C8D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A30ACD3-D6AE-4210-8DE8-E4CF6C1C7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73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 to the Success By 6 Coalition. We are so happy to have you here!</a:t>
            </a:r>
            <a:r>
              <a:rPr lang="en-US" baseline="0" dirty="0" smtClean="0"/>
              <a:t>  There is a lot going on in our community, so let’s get you up to speed.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0ACD3-D6AE-4210-8DE8-E4CF6C1C71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78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0ACD3-D6AE-4210-8DE8-E4CF6C1C71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73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0ACD3-D6AE-4210-8DE8-E4CF6C1C71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Offer</a:t>
            </a:r>
            <a:r>
              <a:rPr lang="en-US" baseline="0" dirty="0" smtClean="0"/>
              <a:t> brief opportunity to share in chat a reflection or question related to the updates.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0ACD3-D6AE-4210-8DE8-E4CF6C1C71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340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0ACD3-D6AE-4210-8DE8-E4CF6C1C71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893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0ACD3-D6AE-4210-8DE8-E4CF6C1C710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040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0ACD3-D6AE-4210-8DE8-E4CF6C1C710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5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0ACD3-D6AE-4210-8DE8-E4CF6C1C710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679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0ACD3-D6AE-4210-8DE8-E4CF6C1C710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476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0ACD3-D6AE-4210-8DE8-E4CF6C1C710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686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0ACD3-D6AE-4210-8DE8-E4CF6C1C710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371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0ACD3-D6AE-4210-8DE8-E4CF6C1C71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160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 to the Coalition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0ACD3-D6AE-4210-8DE8-E4CF6C1C710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72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Norms:</a:t>
            </a:r>
            <a:r>
              <a:rPr lang="en-US" baseline="0" dirty="0" smtClean="0"/>
              <a:t> mute, use reactions, ask questions in chat box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0ACD3-D6AE-4210-8DE8-E4CF6C1C71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351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0ACD3-D6AE-4210-8DE8-E4CF6C1C71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16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Longer group where we will focus on actionable</a:t>
            </a:r>
            <a:r>
              <a:rPr lang="en-US" baseline="0" dirty="0" smtClean="0"/>
              <a:t> ways that individuals can engage more personally.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 policy &amp; advocacy opportunities:  Writing your elected officials, testifying, PN-3 agenda at legislature, How can/should we engage volunteers? – email templates,  (Brooke, Mary take notes)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Equity &amp; Community Voice -  How can we shape our stakeholder meetings and other communications/processes to better leverage the community, how can we advance equity? (Anna Lisa lead, Cathy take notes)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Coalition 101 - new to the Coalition?  What questions do you have?  What’s the difference between the LT and workgroups, can I get on a workgroup?  (Alison, ? take notes)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Messaging and Communications for families – We have 5 points to promote, how can we better engage &amp; communicate throughout the community (Ben, Shalyn, Martina?)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0ACD3-D6AE-4210-8DE8-E4CF6C1C71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24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0ACD3-D6AE-4210-8DE8-E4CF6C1C71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2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0ACD3-D6AE-4210-8DE8-E4CF6C1C71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25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0ACD3-D6AE-4210-8DE8-E4CF6C1C71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50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0ACD3-D6AE-4210-8DE8-E4CF6C1C71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80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FE66-37DD-430B-B696-293BC309D247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B9FB5-90E5-4D8F-9D13-82760BE2F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9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FE66-37DD-430B-B696-293BC309D247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B9FB5-90E5-4D8F-9D13-82760BE2F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0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FE66-37DD-430B-B696-293BC309D247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B9FB5-90E5-4D8F-9D13-82760BE2F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2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FE66-37DD-430B-B696-293BC309D247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B9FB5-90E5-4D8F-9D13-82760BE2F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5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FE66-37DD-430B-B696-293BC309D247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B9FB5-90E5-4D8F-9D13-82760BE2F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17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FE66-37DD-430B-B696-293BC309D247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B9FB5-90E5-4D8F-9D13-82760BE2F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2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FE66-37DD-430B-B696-293BC309D247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B9FB5-90E5-4D8F-9D13-82760BE2F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FE66-37DD-430B-B696-293BC309D247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B9FB5-90E5-4D8F-9D13-82760BE2F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4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FE66-37DD-430B-B696-293BC309D247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B9FB5-90E5-4D8F-9D13-82760BE2F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2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FE66-37DD-430B-B696-293BC309D247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B9FB5-90E5-4D8F-9D13-82760BE2F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4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FE66-37DD-430B-B696-293BC309D247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B9FB5-90E5-4D8F-9D13-82760BE2F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1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1FE66-37DD-430B-B696-293BC309D247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B9FB5-90E5-4D8F-9D13-82760BE2F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86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omments" Target="../comments/commen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earlymattersgreateraustin.org/covid" TargetMode="External"/><Relationship Id="rId5" Type="http://schemas.openxmlformats.org/officeDocument/2006/relationships/hyperlink" Target="http://connectatx.org/" TargetMode="Externa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tu.be/G6MeVvoZykY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onnectatx.org/" TargetMode="External"/><Relationship Id="rId5" Type="http://schemas.openxmlformats.org/officeDocument/2006/relationships/hyperlink" Target="http://www.mycensus2020.gov/" TargetMode="External"/><Relationship Id="rId4" Type="http://schemas.openxmlformats.org/officeDocument/2006/relationships/hyperlink" Target="http://www.bit.ly/SMARTATX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onnectatx.org/" TargetMode="External"/><Relationship Id="rId5" Type="http://schemas.openxmlformats.org/officeDocument/2006/relationships/hyperlink" Target="http://www.mycensus2020.gov/" TargetMode="External"/><Relationship Id="rId4" Type="http://schemas.openxmlformats.org/officeDocument/2006/relationships/hyperlink" Target="http://www.bit.ly/SMARTATX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72722" y="5626101"/>
            <a:ext cx="3345788" cy="369332"/>
            <a:chOff x="272722" y="5334001"/>
            <a:chExt cx="3345788" cy="369332"/>
          </a:xfrm>
        </p:grpSpPr>
        <p:sp>
          <p:nvSpPr>
            <p:cNvPr id="12" name="Rectangle 11"/>
            <p:cNvSpPr/>
            <p:nvPr/>
          </p:nvSpPr>
          <p:spPr>
            <a:xfrm>
              <a:off x="290783" y="5362576"/>
              <a:ext cx="3309667" cy="315000"/>
            </a:xfrm>
            <a:prstGeom prst="rect">
              <a:avLst/>
            </a:prstGeom>
            <a:solidFill>
              <a:srgbClr val="E6605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72722" y="5334001"/>
              <a:ext cx="3345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STRATEGIC PLAN </a:t>
              </a:r>
              <a:r>
                <a:rPr lang="en-US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 2019-2023</a:t>
              </a:r>
              <a:endPara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783" y="416153"/>
            <a:ext cx="730298" cy="9828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0312" y="1986687"/>
            <a:ext cx="3623108" cy="38686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lnSpc>
                <a:spcPts val="9600"/>
              </a:lnSpc>
            </a:pPr>
            <a:r>
              <a:rPr lang="en-US" sz="11500" dirty="0" smtClean="0">
                <a:solidFill>
                  <a:schemeClr val="bg1"/>
                </a:solidFill>
                <a:latin typeface="League Gothic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A 2000</a:t>
            </a:r>
          </a:p>
          <a:p>
            <a:pPr>
              <a:lnSpc>
                <a:spcPts val="9600"/>
              </a:lnSpc>
            </a:pPr>
            <a:r>
              <a:rPr lang="en-US" sz="11500" dirty="0" smtClean="0">
                <a:solidFill>
                  <a:schemeClr val="bg1"/>
                </a:solidFill>
                <a:latin typeface="League Gothic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DAY </a:t>
            </a:r>
            <a:br>
              <a:rPr lang="en-US" sz="11500" dirty="0" smtClean="0">
                <a:solidFill>
                  <a:schemeClr val="bg1"/>
                </a:solidFill>
                <a:latin typeface="League Gothic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1500" dirty="0" smtClean="0">
                <a:solidFill>
                  <a:schemeClr val="bg1"/>
                </a:solidFill>
                <a:latin typeface="League Gothic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JOURNEY</a:t>
            </a:r>
            <a:endParaRPr lang="en-US" sz="11500" dirty="0">
              <a:solidFill>
                <a:schemeClr val="bg1"/>
              </a:solidFill>
              <a:latin typeface="League Gothic" panose="00000500000000000000" pitchFamily="50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2040" y="597700"/>
            <a:ext cx="2443958" cy="6197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172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509" objId="3"/>
        <p14:stopEvt time="11213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032000"/>
            <a:ext cx="1478280" cy="4826000"/>
          </a:xfrm>
          <a:prstGeom prst="rect">
            <a:avLst/>
          </a:prstGeom>
          <a:solidFill>
            <a:srgbClr val="3959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478280" cy="21430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761" y="2060481"/>
            <a:ext cx="1515591" cy="18235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000" dirty="0" smtClean="0">
                <a:solidFill>
                  <a:schemeClr val="bg1"/>
                </a:solidFill>
                <a:latin typeface="League Gothic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A 2000</a:t>
            </a:r>
          </a:p>
          <a:p>
            <a:pPr>
              <a:lnSpc>
                <a:spcPts val="4500"/>
              </a:lnSpc>
            </a:pPr>
            <a:r>
              <a:rPr lang="en-US" sz="4000" dirty="0" smtClean="0">
                <a:solidFill>
                  <a:schemeClr val="bg1"/>
                </a:solidFill>
                <a:latin typeface="League Gothic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DAY </a:t>
            </a:r>
            <a:br>
              <a:rPr lang="en-US" sz="4000" dirty="0" smtClean="0">
                <a:solidFill>
                  <a:schemeClr val="bg1"/>
                </a:solidFill>
                <a:latin typeface="League Gothic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League Gothic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JOURNEY</a:t>
            </a:r>
            <a:endParaRPr lang="en-US" sz="4000" dirty="0">
              <a:solidFill>
                <a:schemeClr val="bg1"/>
              </a:solidFill>
              <a:latin typeface="League Gothic" panose="00000500000000000000" pitchFamily="50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8280" y="384247"/>
            <a:ext cx="98393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>
                    <a:lumMod val="65000"/>
                  </a:schemeClr>
                </a:solidFill>
                <a:latin typeface="League Gothic" panose="00000500000000000000" pitchFamily="50" charset="0"/>
              </a:rPr>
              <a:t>QUALITY CARE &amp; EDUCATION</a:t>
            </a:r>
          </a:p>
          <a:p>
            <a:pPr algn="ctr"/>
            <a:r>
              <a:rPr lang="en-US" sz="4400" dirty="0" smtClean="0">
                <a:solidFill>
                  <a:schemeClr val="bg1">
                    <a:lumMod val="65000"/>
                  </a:schemeClr>
                </a:solidFill>
                <a:latin typeface="League Gothic" panose="00000500000000000000" pitchFamily="50" charset="0"/>
              </a:rPr>
              <a:t>ANNA LISA CONLIN/CATHY DOGGETT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9710" y="2494606"/>
            <a:ext cx="4702290" cy="25657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B4E21E-A628-4375-9F28-6D085B19AB01}"/>
              </a:ext>
            </a:extLst>
          </p:cNvPr>
          <p:cNvSpPr txBox="1"/>
          <p:nvPr/>
        </p:nvSpPr>
        <p:spPr>
          <a:xfrm>
            <a:off x="2076086" y="2169351"/>
            <a:ext cx="5391514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The Child Care Sector is vital to the COVID19 Response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51% of programs are open and many are serving children of essential workers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Programs have pivoted quickly and with little resources to meet new health &amp; safety protocols to mitigate transmission</a:t>
            </a:r>
            <a:endParaRPr lang="en-US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0"/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Unfortunately, an estimated 50% of programs won’t survive financially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</a:rPr>
              <a:t>We are proposing sustainability funding to preserve programs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013F83-F7EB-4D4D-A67B-43FAB0ED4DC3}"/>
              </a:ext>
            </a:extLst>
          </p:cNvPr>
          <p:cNvSpPr txBox="1"/>
          <p:nvPr/>
        </p:nvSpPr>
        <p:spPr>
          <a:xfrm>
            <a:off x="2076086" y="5385616"/>
            <a:ext cx="103358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Roboto" panose="02000000000000000000" pitchFamily="2" charset="0"/>
              </a:rPr>
              <a:t>QC3 continues to support quality initiatives: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</a:rPr>
              <a:t>Enrollment is up in Teacher and Director TRAC and participants find great value in connection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</a:rPr>
              <a:t>We continue to work towards goal of bringing more centers into 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</a:rPr>
              <a:t>We are prioritizing the coordination of child care with school districts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2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032000"/>
            <a:ext cx="1478280" cy="4826000"/>
          </a:xfrm>
          <a:prstGeom prst="rect">
            <a:avLst/>
          </a:prstGeom>
          <a:solidFill>
            <a:srgbClr val="3959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478280" cy="21430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761" y="2060481"/>
            <a:ext cx="1515591" cy="18235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000" dirty="0" smtClean="0">
                <a:solidFill>
                  <a:schemeClr val="bg1"/>
                </a:solidFill>
                <a:latin typeface="League Gothic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A 2000</a:t>
            </a:r>
          </a:p>
          <a:p>
            <a:pPr>
              <a:lnSpc>
                <a:spcPts val="4500"/>
              </a:lnSpc>
            </a:pPr>
            <a:r>
              <a:rPr lang="en-US" sz="4000" dirty="0" smtClean="0">
                <a:solidFill>
                  <a:schemeClr val="bg1"/>
                </a:solidFill>
                <a:latin typeface="League Gothic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DAY </a:t>
            </a:r>
            <a:br>
              <a:rPr lang="en-US" sz="4000" dirty="0" smtClean="0">
                <a:solidFill>
                  <a:schemeClr val="bg1"/>
                </a:solidFill>
                <a:latin typeface="League Gothic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League Gothic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JOURNEY</a:t>
            </a:r>
            <a:endParaRPr lang="en-US" sz="4000" dirty="0">
              <a:solidFill>
                <a:schemeClr val="bg1"/>
              </a:solidFill>
              <a:latin typeface="League Gothic" panose="00000500000000000000" pitchFamily="50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8280" y="384247"/>
            <a:ext cx="98393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>
                    <a:lumMod val="65000"/>
                  </a:schemeClr>
                </a:solidFill>
                <a:latin typeface="League Gothic" panose="00000500000000000000" pitchFamily="50" charset="0"/>
              </a:rPr>
              <a:t>SAFE &amp; STIMULATING COMMUNITIES</a:t>
            </a:r>
          </a:p>
          <a:p>
            <a:pPr algn="ctr"/>
            <a:r>
              <a:rPr lang="en-US" sz="4400" dirty="0" smtClean="0">
                <a:solidFill>
                  <a:schemeClr val="bg1">
                    <a:lumMod val="65000"/>
                  </a:schemeClr>
                </a:solidFill>
                <a:latin typeface="League Gothic" panose="00000500000000000000" pitchFamily="50" charset="0"/>
              </a:rPr>
              <a:t>CATHY MCHORSE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3413" y="3118673"/>
            <a:ext cx="4102521" cy="23296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91067" y="2459841"/>
            <a:ext cx="5723841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Roboto" panose="02000000000000000000" pitchFamily="2" charset="0"/>
                <a:ea typeface="Roboto" panose="02000000000000000000" pitchFamily="2" charset="0"/>
              </a:rPr>
              <a:t>Emerging Priorities: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</a:rPr>
              <a:t>Coordination with City Departments to serve families with young children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</a:rPr>
              <a:t>Improved connection with Chamber of Commerce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</a:rPr>
              <a:t>Significant advocacy effort at City and State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Roboto" panose="02000000000000000000" pitchFamily="2" charset="0"/>
                <a:ea typeface="Roboto" panose="02000000000000000000" pitchFamily="2" charset="0"/>
                <a:hlinkClick r:id="rId5"/>
              </a:rPr>
              <a:t>ConnectATX</a:t>
            </a:r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  <a:hlinkClick r:id="rId5"/>
              </a:rPr>
              <a:t> COVID Resource Navigation</a:t>
            </a:r>
            <a:endParaRPr lang="en-US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</a:rPr>
              <a:t>EMGA Family Friendly Initiative shifts to </a:t>
            </a:r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  <a:hlinkClick r:id="rId6"/>
              </a:rPr>
              <a:t>COVID response</a:t>
            </a:r>
            <a:endParaRPr lang="en-US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</a:rPr>
              <a:t>Equity Assessment scheduled with COA Equity Office (August)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</a:rPr>
              <a:t>Assess Data Collection needs for COVID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Need: Digital Equity for families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38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032000"/>
            <a:ext cx="1478280" cy="4826000"/>
          </a:xfrm>
          <a:prstGeom prst="rect">
            <a:avLst/>
          </a:prstGeom>
          <a:solidFill>
            <a:srgbClr val="3959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478280" cy="21430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761" y="2060481"/>
            <a:ext cx="1515591" cy="18235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000" dirty="0" smtClean="0">
                <a:solidFill>
                  <a:schemeClr val="bg1"/>
                </a:solidFill>
                <a:latin typeface="League Gothic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A 2000</a:t>
            </a:r>
          </a:p>
          <a:p>
            <a:pPr>
              <a:lnSpc>
                <a:spcPts val="4500"/>
              </a:lnSpc>
            </a:pPr>
            <a:r>
              <a:rPr lang="en-US" sz="4000" dirty="0" smtClean="0">
                <a:solidFill>
                  <a:schemeClr val="bg1"/>
                </a:solidFill>
                <a:latin typeface="League Gothic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DAY </a:t>
            </a:r>
            <a:br>
              <a:rPr lang="en-US" sz="4000" dirty="0" smtClean="0">
                <a:solidFill>
                  <a:schemeClr val="bg1"/>
                </a:solidFill>
                <a:latin typeface="League Gothic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League Gothic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JOURNEY</a:t>
            </a:r>
            <a:endParaRPr lang="en-US" sz="4000" dirty="0">
              <a:solidFill>
                <a:schemeClr val="bg1"/>
              </a:solidFill>
              <a:latin typeface="League Gothic" panose="00000500000000000000" pitchFamily="50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9380" y="2418271"/>
            <a:ext cx="98393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>
                    <a:lumMod val="65000"/>
                  </a:schemeClr>
                </a:solidFill>
                <a:latin typeface="League Gothic" panose="00000500000000000000" pitchFamily="50" charset="0"/>
              </a:rPr>
              <a:t>REFLECTIONS &amp; QUESTIONS</a:t>
            </a:r>
            <a:endParaRPr lang="en-US" sz="4400" dirty="0" smtClean="0">
              <a:solidFill>
                <a:schemeClr val="bg1">
                  <a:lumMod val="65000"/>
                </a:schemeClr>
              </a:solidFill>
              <a:latin typeface="League Goth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90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39132" y="2582952"/>
            <a:ext cx="816572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solidFill>
                  <a:schemeClr val="bg1"/>
                </a:solidFill>
                <a:latin typeface="League Gothic" panose="00000500000000000000" pitchFamily="50" charset="0"/>
              </a:rPr>
              <a:t>93,000</a:t>
            </a:r>
            <a:endParaRPr lang="en-US" sz="11500" dirty="0">
              <a:solidFill>
                <a:schemeClr val="bg1"/>
              </a:solidFill>
              <a:latin typeface="League Gothic" panose="00000500000000000000" pitchFamily="50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032000"/>
            <a:ext cx="1478280" cy="4826000"/>
          </a:xfrm>
          <a:prstGeom prst="rect">
            <a:avLst/>
          </a:prstGeom>
          <a:solidFill>
            <a:srgbClr val="3959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478280" cy="21430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761" y="2060481"/>
            <a:ext cx="1515591" cy="18235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000" dirty="0" smtClean="0">
                <a:solidFill>
                  <a:schemeClr val="bg1"/>
                </a:solidFill>
                <a:latin typeface="League Gothic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A 2000</a:t>
            </a:r>
          </a:p>
          <a:p>
            <a:pPr>
              <a:lnSpc>
                <a:spcPts val="4500"/>
              </a:lnSpc>
            </a:pPr>
            <a:r>
              <a:rPr lang="en-US" sz="4000" dirty="0" smtClean="0">
                <a:solidFill>
                  <a:schemeClr val="bg1"/>
                </a:solidFill>
                <a:latin typeface="League Gothic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DAY </a:t>
            </a:r>
            <a:br>
              <a:rPr lang="en-US" sz="4000" dirty="0" smtClean="0">
                <a:solidFill>
                  <a:schemeClr val="bg1"/>
                </a:solidFill>
                <a:latin typeface="League Gothic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League Gothic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JOURNEY</a:t>
            </a:r>
            <a:endParaRPr lang="en-US" sz="4000" dirty="0">
              <a:solidFill>
                <a:schemeClr val="bg1"/>
              </a:solidFill>
              <a:latin typeface="League Gothic" panose="00000500000000000000" pitchFamily="50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4834" y="2319791"/>
            <a:ext cx="14141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League Gothic" panose="00000500000000000000" pitchFamily="50" charset="0"/>
              </a:rPr>
              <a:t>37%</a:t>
            </a:r>
            <a:endParaRPr lang="en-US" sz="6600" dirty="0">
              <a:solidFill>
                <a:schemeClr val="bg1"/>
              </a:solidFill>
              <a:latin typeface="League Gothic" panose="00000500000000000000" pitchFamily="50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53204" y="2475862"/>
            <a:ext cx="7217228" cy="795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Break Out Groups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Coalition 101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Equity &amp; Community Voice   Break Out Groups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Coalition 101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Break Out Groups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Coalition 101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Equity &amp; Community Voice  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Messaging 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and Communications for </a:t>
            </a: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families 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State policy &amp; advocacy opportunities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Equity 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&amp; Community Voice  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Messaging and Communications for families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State policy &amp; advocacy opportunities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Messaging and Communications for families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State policy &amp; advocacy opportunities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4014" y="380925"/>
            <a:ext cx="98393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>
                    <a:lumMod val="65000"/>
                  </a:schemeClr>
                </a:solidFill>
                <a:latin typeface="League Gothic" panose="00000500000000000000" pitchFamily="50" charset="0"/>
              </a:rPr>
              <a:t>BREAKOUT GROUPS</a:t>
            </a:r>
            <a:endParaRPr lang="en-US" sz="4400" dirty="0" smtClean="0">
              <a:solidFill>
                <a:schemeClr val="bg1">
                  <a:lumMod val="65000"/>
                </a:schemeClr>
              </a:solidFill>
              <a:latin typeface="League Gothic" panose="00000500000000000000" pitchFamily="50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55845" y="1876490"/>
            <a:ext cx="9415719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latin typeface="Roboto" panose="02000000000000000000" pitchFamily="2" charset="0"/>
                <a:ea typeface="Roboto" panose="02000000000000000000" pitchFamily="2" charset="0"/>
              </a:rPr>
              <a:t>Break Out Groups </a:t>
            </a:r>
          </a:p>
          <a:p>
            <a:pPr algn="ctr"/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These will provide an opportunity for a deeper dive in a topic and opportunities for Stakeholders to learn more and take action at an individual </a:t>
            </a: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level</a:t>
            </a:r>
          </a:p>
          <a:p>
            <a:pPr algn="ctr"/>
            <a:endParaRPr lang="en-US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Coalition 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101 – Questions &amp; Answers about the SX6 Coalition -  Alison Bentley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Equity 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&amp; Community Voice in our Coalition and Strategic Plan -  Anna Lisa Conlin &amp; Cathy McHorse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State 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policy &amp; advocacy opportunities for Early Childhood:  Brooke Freeland &amp; Mary Jamsek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Messaging 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and Communications for </a:t>
            </a: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Families 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– Ben Kramer &amp; Martina Santesteban</a:t>
            </a:r>
          </a:p>
          <a:p>
            <a:pPr algn="ctr"/>
            <a:endParaRPr lang="en-US" sz="2000" b="1" dirty="0" smtClean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68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39132" y="2582952"/>
            <a:ext cx="8165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D1629"/>
                </a:solidFill>
                <a:latin typeface="League Gothic" panose="00000500000000000000" pitchFamily="50" charset="0"/>
              </a:rPr>
              <a:t>SX</a:t>
            </a:r>
            <a:endParaRPr lang="en-US" sz="1200" dirty="0">
              <a:solidFill>
                <a:srgbClr val="0D1629"/>
              </a:solidFill>
              <a:latin typeface="League Gothic" panose="00000500000000000000" pitchFamily="50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032000"/>
            <a:ext cx="1478280" cy="4826000"/>
          </a:xfrm>
          <a:prstGeom prst="rect">
            <a:avLst/>
          </a:prstGeom>
          <a:solidFill>
            <a:srgbClr val="3959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478280" cy="21430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761" y="2060481"/>
            <a:ext cx="1515591" cy="18235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000" dirty="0" smtClean="0">
                <a:solidFill>
                  <a:schemeClr val="bg1"/>
                </a:solidFill>
                <a:latin typeface="League Gothic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A 2000</a:t>
            </a:r>
          </a:p>
          <a:p>
            <a:pPr>
              <a:lnSpc>
                <a:spcPts val="4500"/>
              </a:lnSpc>
            </a:pPr>
            <a:r>
              <a:rPr lang="en-US" sz="4000" dirty="0" smtClean="0">
                <a:solidFill>
                  <a:schemeClr val="bg1"/>
                </a:solidFill>
                <a:latin typeface="League Gothic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DAY </a:t>
            </a:r>
            <a:br>
              <a:rPr lang="en-US" sz="4000" dirty="0" smtClean="0">
                <a:solidFill>
                  <a:schemeClr val="bg1"/>
                </a:solidFill>
                <a:latin typeface="League Gothic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League Gothic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JOURNEY</a:t>
            </a:r>
            <a:endParaRPr lang="en-US" sz="4000" dirty="0">
              <a:solidFill>
                <a:schemeClr val="bg1"/>
              </a:solidFill>
              <a:latin typeface="League Gothic" panose="00000500000000000000" pitchFamily="50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4834" y="2319791"/>
            <a:ext cx="14141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League Gothic" panose="00000500000000000000" pitchFamily="50" charset="0"/>
              </a:rPr>
              <a:t>37%</a:t>
            </a:r>
            <a:endParaRPr lang="en-US" sz="6600" dirty="0">
              <a:solidFill>
                <a:schemeClr val="bg1"/>
              </a:solidFill>
              <a:latin typeface="League Gothic" panose="00000500000000000000" pitchFamily="50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66842" y="2475862"/>
            <a:ext cx="7217228" cy="795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rgbClr val="0D1629"/>
                </a:solidFill>
                <a:latin typeface="League Gothic" panose="00000500000000000000" pitchFamily="50" charset="0"/>
              </a:rPr>
              <a:t>SX6 Coalition Intro Video: </a:t>
            </a:r>
            <a:r>
              <a:rPr lang="en-US" dirty="0">
                <a:hlinkClick r:id="rId4"/>
              </a:rPr>
              <a:t>https://youtu.be/G6MeVvoZykY</a:t>
            </a:r>
            <a:r>
              <a:rPr lang="en-US" sz="2600" dirty="0" smtClean="0">
                <a:solidFill>
                  <a:srgbClr val="0D1629"/>
                </a:solidFill>
                <a:latin typeface="League Gothic" panose="00000500000000000000" pitchFamily="50" charset="0"/>
              </a:rPr>
              <a:t> </a:t>
            </a:r>
            <a:endParaRPr lang="en-US" sz="2600" dirty="0">
              <a:solidFill>
                <a:srgbClr val="0D1629"/>
              </a:solidFill>
              <a:latin typeface="League Gothic" panose="00000500000000000000" pitchFamily="50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8280" y="384247"/>
            <a:ext cx="98393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>
                    <a:lumMod val="65000"/>
                  </a:schemeClr>
                </a:solidFill>
                <a:latin typeface="League Gothic" panose="00000500000000000000" pitchFamily="50" charset="0"/>
              </a:rPr>
              <a:t>COALITION 101</a:t>
            </a:r>
          </a:p>
          <a:p>
            <a:pPr algn="ctr"/>
            <a:r>
              <a:rPr lang="en-US" sz="4400" dirty="0" smtClean="0">
                <a:solidFill>
                  <a:schemeClr val="bg1">
                    <a:lumMod val="65000"/>
                  </a:schemeClr>
                </a:solidFill>
                <a:latin typeface="League Gothic" panose="00000500000000000000" pitchFamily="50" charset="0"/>
              </a:rPr>
              <a:t>ALISON BENTLEY</a:t>
            </a:r>
          </a:p>
        </p:txBody>
      </p:sp>
    </p:spTree>
    <p:extLst>
      <p:ext uri="{BB962C8B-B14F-4D97-AF65-F5344CB8AC3E}">
        <p14:creationId xmlns:p14="http://schemas.microsoft.com/office/powerpoint/2010/main" val="250767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89932" y="2379752"/>
            <a:ext cx="8165720" cy="1815882"/>
          </a:xfrm>
          <a:prstGeom prst="rect">
            <a:avLst/>
          </a:prstGeom>
          <a:noFill/>
          <a:ln>
            <a:solidFill>
              <a:srgbClr val="395998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Roboto" panose="02000000000000000000" pitchFamily="2" charset="0"/>
                <a:ea typeface="Roboto" panose="02000000000000000000" pitchFamily="2" charset="0"/>
              </a:rPr>
              <a:t>SX6’s 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equity </a:t>
            </a:r>
            <a:r>
              <a:rPr lang="en-US" sz="1600" dirty="0" smtClean="0">
                <a:latin typeface="Roboto" panose="02000000000000000000" pitchFamily="2" charset="0"/>
                <a:ea typeface="Roboto" panose="02000000000000000000" pitchFamily="2" charset="0"/>
              </a:rPr>
              <a:t>journey: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Roboto" panose="02000000000000000000" pitchFamily="2" charset="0"/>
                <a:ea typeface="Roboto" panose="02000000000000000000" pitchFamily="2" charset="0"/>
              </a:rPr>
              <a:t>Beyond Diversity &amp; Undoing Racism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W</a:t>
            </a:r>
            <a:r>
              <a:rPr lang="en-US" sz="1600" dirty="0" smtClean="0">
                <a:latin typeface="Roboto" panose="02000000000000000000" pitchFamily="2" charset="0"/>
                <a:ea typeface="Roboto" panose="02000000000000000000" pitchFamily="2" charset="0"/>
              </a:rPr>
              <a:t>ork 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with COA equity </a:t>
            </a:r>
            <a:r>
              <a:rPr lang="en-US" sz="1600" dirty="0" smtClean="0">
                <a:latin typeface="Roboto" panose="02000000000000000000" pitchFamily="2" charset="0"/>
                <a:ea typeface="Roboto" panose="02000000000000000000" pitchFamily="2" charset="0"/>
              </a:rPr>
              <a:t>office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Roboto" panose="02000000000000000000" pitchFamily="2" charset="0"/>
                <a:ea typeface="Roboto" panose="02000000000000000000" pitchFamily="2" charset="0"/>
              </a:rPr>
              <a:t>Leadership Team -  Scheduled Equity Assessment with COA Equity Office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1600" dirty="0" smtClean="0">
                <a:latin typeface="Roboto" panose="02000000000000000000" pitchFamily="2" charset="0"/>
                <a:ea typeface="Roboto" panose="02000000000000000000" pitchFamily="2" charset="0"/>
              </a:rPr>
              <a:t>Equity 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in COVID </a:t>
            </a:r>
            <a:r>
              <a:rPr lang="en-US" sz="1600" dirty="0" smtClean="0">
                <a:latin typeface="Roboto" panose="02000000000000000000" pitchFamily="2" charset="0"/>
                <a:ea typeface="Roboto" panose="02000000000000000000" pitchFamily="2" charset="0"/>
              </a:rPr>
              <a:t>Child Care Task Force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Roboto" panose="02000000000000000000" pitchFamily="2" charset="0"/>
                <a:ea typeface="Roboto" panose="02000000000000000000" pitchFamily="2" charset="0"/>
              </a:rPr>
              <a:t>Created Child Care Provider Task Force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032000"/>
            <a:ext cx="1478280" cy="4826000"/>
          </a:xfrm>
          <a:prstGeom prst="rect">
            <a:avLst/>
          </a:prstGeom>
          <a:solidFill>
            <a:srgbClr val="3959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478280" cy="21430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761" y="2060481"/>
            <a:ext cx="1515591" cy="18235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000" dirty="0" smtClean="0">
                <a:solidFill>
                  <a:schemeClr val="bg1"/>
                </a:solidFill>
                <a:latin typeface="League Gothic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A 2000</a:t>
            </a:r>
          </a:p>
          <a:p>
            <a:pPr>
              <a:lnSpc>
                <a:spcPts val="4500"/>
              </a:lnSpc>
            </a:pPr>
            <a:r>
              <a:rPr lang="en-US" sz="4000" dirty="0" smtClean="0">
                <a:solidFill>
                  <a:schemeClr val="bg1"/>
                </a:solidFill>
                <a:latin typeface="League Gothic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DAY </a:t>
            </a:r>
            <a:br>
              <a:rPr lang="en-US" sz="4000" dirty="0" smtClean="0">
                <a:solidFill>
                  <a:schemeClr val="bg1"/>
                </a:solidFill>
                <a:latin typeface="League Gothic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League Gothic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JOURNEY</a:t>
            </a:r>
            <a:endParaRPr lang="en-US" sz="4000" dirty="0">
              <a:solidFill>
                <a:schemeClr val="bg1"/>
              </a:solidFill>
              <a:latin typeface="League Gothic" panose="00000500000000000000" pitchFamily="50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8280" y="384247"/>
            <a:ext cx="98393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>
                    <a:lumMod val="65000"/>
                  </a:schemeClr>
                </a:solidFill>
                <a:latin typeface="League Gothic" panose="00000500000000000000" pitchFamily="50" charset="0"/>
              </a:rPr>
              <a:t>EQUITY &amp; COMMUNITY VOICE</a:t>
            </a:r>
          </a:p>
          <a:p>
            <a:pPr algn="ctr"/>
            <a:r>
              <a:rPr lang="en-US" sz="4400" dirty="0" smtClean="0">
                <a:solidFill>
                  <a:schemeClr val="bg1">
                    <a:lumMod val="65000"/>
                  </a:schemeClr>
                </a:solidFill>
                <a:latin typeface="League Gothic" panose="00000500000000000000" pitchFamily="50" charset="0"/>
              </a:rPr>
              <a:t>ANNA LISA CONLIN/CATHY MCHORSE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89932" y="4578626"/>
            <a:ext cx="8233344" cy="1200329"/>
          </a:xfrm>
          <a:prstGeom prst="rect">
            <a:avLst/>
          </a:prstGeom>
          <a:noFill/>
          <a:ln>
            <a:solidFill>
              <a:srgbClr val="E66055"/>
            </a:solidFill>
          </a:ln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How can SX6 further integrate equity approach and elevate community voice?</a:t>
            </a:r>
          </a:p>
          <a:p>
            <a:endParaRPr lang="en-US" b="1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b="1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Who is doing this well in our community? </a:t>
            </a:r>
          </a:p>
          <a:p>
            <a:r>
              <a:rPr lang="en-US" b="1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Who is doing this well in the EC sector?</a:t>
            </a:r>
            <a:endParaRPr lang="en-US" b="1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53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39132" y="2582952"/>
            <a:ext cx="816572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solidFill>
                  <a:schemeClr val="bg1"/>
                </a:solidFill>
                <a:latin typeface="League Gothic" panose="00000500000000000000" pitchFamily="50" charset="0"/>
              </a:rPr>
              <a:t>93,000</a:t>
            </a:r>
            <a:endParaRPr lang="en-US" sz="11500" dirty="0">
              <a:solidFill>
                <a:schemeClr val="bg1"/>
              </a:solidFill>
              <a:latin typeface="League Gothic" panose="00000500000000000000" pitchFamily="50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032000"/>
            <a:ext cx="1478280" cy="4826000"/>
          </a:xfrm>
          <a:prstGeom prst="rect">
            <a:avLst/>
          </a:prstGeom>
          <a:solidFill>
            <a:srgbClr val="3959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478280" cy="21430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761" y="2060481"/>
            <a:ext cx="1515591" cy="18235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000" dirty="0" smtClean="0">
                <a:solidFill>
                  <a:schemeClr val="bg1"/>
                </a:solidFill>
                <a:latin typeface="League Gothic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A 2000</a:t>
            </a:r>
          </a:p>
          <a:p>
            <a:pPr>
              <a:lnSpc>
                <a:spcPts val="4500"/>
              </a:lnSpc>
            </a:pPr>
            <a:r>
              <a:rPr lang="en-US" sz="4000" dirty="0" smtClean="0">
                <a:solidFill>
                  <a:schemeClr val="bg1"/>
                </a:solidFill>
                <a:latin typeface="League Gothic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DAY </a:t>
            </a:r>
            <a:br>
              <a:rPr lang="en-US" sz="4000" dirty="0" smtClean="0">
                <a:solidFill>
                  <a:schemeClr val="bg1"/>
                </a:solidFill>
                <a:latin typeface="League Gothic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League Gothic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JOURNEY</a:t>
            </a:r>
            <a:endParaRPr lang="en-US" sz="4000" dirty="0">
              <a:solidFill>
                <a:schemeClr val="bg1"/>
              </a:solidFill>
              <a:latin typeface="League Gothic" panose="00000500000000000000" pitchFamily="50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4834" y="2319791"/>
            <a:ext cx="14141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League Gothic" panose="00000500000000000000" pitchFamily="50" charset="0"/>
              </a:rPr>
              <a:t>37%</a:t>
            </a:r>
            <a:endParaRPr lang="en-US" sz="6600" dirty="0">
              <a:solidFill>
                <a:schemeClr val="bg1"/>
              </a:solidFill>
              <a:latin typeface="League Gothic" panose="00000500000000000000" pitchFamily="50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44158" y="2453534"/>
            <a:ext cx="7217228" cy="795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519267" y="-42791"/>
            <a:ext cx="98393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>
                    <a:lumMod val="65000"/>
                  </a:schemeClr>
                </a:solidFill>
                <a:latin typeface="League Gothic" panose="00000500000000000000" pitchFamily="50" charset="0"/>
              </a:rPr>
              <a:t>5 KEY MESSAGES </a:t>
            </a:r>
          </a:p>
          <a:p>
            <a:pPr algn="ctr"/>
            <a:r>
              <a:rPr lang="en-US" sz="4400" dirty="0" smtClean="0">
                <a:solidFill>
                  <a:schemeClr val="bg1">
                    <a:lumMod val="65000"/>
                  </a:schemeClr>
                </a:solidFill>
                <a:latin typeface="League Gothic" panose="00000500000000000000" pitchFamily="50" charset="0"/>
              </a:rPr>
              <a:t>BEN KRAMER/MARTINA SANTESTEBAN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29342" y="2221644"/>
            <a:ext cx="98181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1. Wear 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 mask if you leave your home – every time. And if you </a:t>
            </a:r>
            <a:r>
              <a:rPr lang="en-US" sz="2000" dirty="0" smtClea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must 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leave home, try to keep the numbers going with you to a minimum. These are the best ways to keep our community healthy. Remember, kids under the age of two should NOT wear masks because of the risk of suffocation. 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Sign up for Bright By Text for timely resources, simple </a:t>
            </a:r>
            <a:r>
              <a:rPr lang="en-US" sz="2000" dirty="0" smtClea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encouragements, and supports for caregivers: </a:t>
            </a:r>
            <a:r>
              <a:rPr lang="en-US" sz="2000" u="sng" dirty="0" smtClean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  <a:hlinkClick r:id="rId4"/>
              </a:rPr>
              <a:t>www.bit.ly/SMARTATX</a:t>
            </a:r>
            <a:r>
              <a:rPr lang="en-US" sz="2000" dirty="0" smtClean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  <a:endParaRPr lang="en-US" sz="2000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For the well-being of young children, keep home routines going as much as you can, include daily </a:t>
            </a:r>
            <a:r>
              <a:rPr lang="en-US" sz="2000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talking, playing, reading, and singing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 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4. Fill out the Census at </a:t>
            </a:r>
            <a:r>
              <a:rPr lang="en-US" sz="2000" u="sng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  <a:hlinkClick r:id="rId5"/>
              </a:rPr>
              <a:t>www.MyCensus2020.gov</a:t>
            </a:r>
            <a:r>
              <a:rPr lang="en-US" sz="2000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 ensure our community has the resources and representation we need for the next 10 years. 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5. Call 2-1-1 or visit </a:t>
            </a:r>
            <a:r>
              <a:rPr lang="en-US" sz="2000" u="sng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  <a:hlinkClick r:id="rId6"/>
              </a:rPr>
              <a:t>www.ConnectATX.org</a:t>
            </a:r>
            <a:r>
              <a:rPr lang="en-US" sz="2000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 access information about basic needs, including food, childcare, mental health, physical safety, and more.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111" y="685061"/>
            <a:ext cx="1813482" cy="135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0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39132" y="2582952"/>
            <a:ext cx="816572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solidFill>
                  <a:schemeClr val="bg1"/>
                </a:solidFill>
                <a:latin typeface="League Gothic" panose="00000500000000000000" pitchFamily="50" charset="0"/>
              </a:rPr>
              <a:t>3,000</a:t>
            </a:r>
            <a:endParaRPr lang="en-US" sz="11500" dirty="0">
              <a:solidFill>
                <a:schemeClr val="bg1"/>
              </a:solidFill>
              <a:latin typeface="League Gothic" panose="00000500000000000000" pitchFamily="50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032000"/>
            <a:ext cx="1478280" cy="4826000"/>
          </a:xfrm>
          <a:prstGeom prst="rect">
            <a:avLst/>
          </a:prstGeom>
          <a:solidFill>
            <a:srgbClr val="3959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478280" cy="21430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761" y="2060481"/>
            <a:ext cx="1515591" cy="18235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000" dirty="0" smtClean="0">
                <a:solidFill>
                  <a:schemeClr val="bg1"/>
                </a:solidFill>
                <a:latin typeface="League Gothic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A 2000</a:t>
            </a:r>
          </a:p>
          <a:p>
            <a:pPr>
              <a:lnSpc>
                <a:spcPts val="4500"/>
              </a:lnSpc>
            </a:pPr>
            <a:r>
              <a:rPr lang="en-US" sz="4000" dirty="0" smtClean="0">
                <a:solidFill>
                  <a:schemeClr val="bg1"/>
                </a:solidFill>
                <a:latin typeface="League Gothic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DAY </a:t>
            </a:r>
            <a:br>
              <a:rPr lang="en-US" sz="4000" dirty="0" smtClean="0">
                <a:solidFill>
                  <a:schemeClr val="bg1"/>
                </a:solidFill>
                <a:latin typeface="League Gothic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League Gothic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JOURNEY</a:t>
            </a:r>
            <a:endParaRPr lang="en-US" sz="4000" dirty="0">
              <a:solidFill>
                <a:schemeClr val="bg1"/>
              </a:solidFill>
              <a:latin typeface="League Gothic" panose="00000500000000000000" pitchFamily="50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4834" y="2319790"/>
            <a:ext cx="40360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League Gothic" panose="00000500000000000000" pitchFamily="50" charset="0"/>
              </a:rPr>
              <a:t>37%</a:t>
            </a:r>
            <a:endParaRPr lang="en-US" sz="6600" dirty="0">
              <a:solidFill>
                <a:schemeClr val="bg1"/>
              </a:solidFill>
              <a:latin typeface="League Gothic" panose="00000500000000000000" pitchFamily="50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32320" y="2972269"/>
            <a:ext cx="7217228" cy="795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See Separate Slide Deck from Break Out Session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8280" y="384247"/>
            <a:ext cx="98393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>
                    <a:lumMod val="65000"/>
                  </a:schemeClr>
                </a:solidFill>
                <a:latin typeface="League Gothic" panose="00000500000000000000" pitchFamily="50" charset="0"/>
              </a:rPr>
              <a:t>POLICY &amp; ADVOCACY OPPORTUNITIES</a:t>
            </a:r>
          </a:p>
          <a:p>
            <a:pPr algn="ctr"/>
            <a:r>
              <a:rPr lang="en-US" sz="4400" dirty="0" smtClean="0">
                <a:solidFill>
                  <a:schemeClr val="bg1">
                    <a:lumMod val="65000"/>
                  </a:schemeClr>
                </a:solidFill>
                <a:latin typeface="League Gothic" panose="00000500000000000000" pitchFamily="50" charset="0"/>
              </a:rPr>
              <a:t>BROOKE FREELAND &amp; MARY JAMSEK</a:t>
            </a:r>
          </a:p>
        </p:txBody>
      </p:sp>
    </p:spTree>
    <p:extLst>
      <p:ext uri="{BB962C8B-B14F-4D97-AF65-F5344CB8AC3E}">
        <p14:creationId xmlns:p14="http://schemas.microsoft.com/office/powerpoint/2010/main" val="240632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39132" y="2582952"/>
            <a:ext cx="816572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solidFill>
                  <a:schemeClr val="bg1"/>
                </a:solidFill>
                <a:latin typeface="League Gothic" panose="00000500000000000000" pitchFamily="50" charset="0"/>
              </a:rPr>
              <a:t>93,000</a:t>
            </a:r>
            <a:endParaRPr lang="en-US" sz="11500" dirty="0">
              <a:solidFill>
                <a:schemeClr val="bg1"/>
              </a:solidFill>
              <a:latin typeface="League Gothic" panose="00000500000000000000" pitchFamily="50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032000"/>
            <a:ext cx="1478280" cy="4826000"/>
          </a:xfrm>
          <a:prstGeom prst="rect">
            <a:avLst/>
          </a:prstGeom>
          <a:solidFill>
            <a:srgbClr val="3959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478280" cy="21430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761" y="2060481"/>
            <a:ext cx="1515591" cy="18235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000" dirty="0" smtClean="0">
                <a:solidFill>
                  <a:schemeClr val="bg1"/>
                </a:solidFill>
                <a:latin typeface="League Gothic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A 2000</a:t>
            </a:r>
          </a:p>
          <a:p>
            <a:pPr>
              <a:lnSpc>
                <a:spcPts val="4500"/>
              </a:lnSpc>
            </a:pPr>
            <a:r>
              <a:rPr lang="en-US" sz="4000" dirty="0" smtClean="0">
                <a:solidFill>
                  <a:schemeClr val="bg1"/>
                </a:solidFill>
                <a:latin typeface="League Gothic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DAY </a:t>
            </a:r>
            <a:br>
              <a:rPr lang="en-US" sz="4000" dirty="0" smtClean="0">
                <a:solidFill>
                  <a:schemeClr val="bg1"/>
                </a:solidFill>
                <a:latin typeface="League Gothic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League Gothic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JOURNEY</a:t>
            </a:r>
            <a:endParaRPr lang="en-US" sz="4000" dirty="0">
              <a:solidFill>
                <a:schemeClr val="bg1"/>
              </a:solidFill>
              <a:latin typeface="League Gothic" panose="00000500000000000000" pitchFamily="50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53142" y="2060481"/>
            <a:ext cx="100340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1. Wear 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 mask if you leave your home – every time. And if you </a:t>
            </a:r>
            <a:r>
              <a:rPr lang="en-US" sz="2000" dirty="0" smtClea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must 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leave home, try to keep the numbers going with you to a minimum. These are the best ways to keep our community healthy. Remember, kids under the age of two should NOT wear masks because of the risk of suffocation. 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Sign up for Bright By Text for timely resources, simple </a:t>
            </a:r>
            <a:r>
              <a:rPr lang="en-US" sz="2000" dirty="0" smtClea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encouragements, and supports for caregivers: </a:t>
            </a:r>
            <a:r>
              <a:rPr lang="en-US" sz="2000" u="sng" dirty="0" smtClean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  <a:hlinkClick r:id="rId4"/>
              </a:rPr>
              <a:t>www.bit.ly/SMARTATX</a:t>
            </a:r>
            <a:r>
              <a:rPr lang="en-US" sz="2000" dirty="0" smtClean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  <a:endParaRPr lang="en-US" sz="2000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For the well-being of young children, keep home routines going as much as you can, include daily </a:t>
            </a:r>
            <a:r>
              <a:rPr lang="en-US" sz="2000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talking, playing, reading, and singing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 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4. Fill out the Census at </a:t>
            </a:r>
            <a:r>
              <a:rPr lang="en-US" sz="2000" u="sng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  <a:hlinkClick r:id="rId5"/>
              </a:rPr>
              <a:t>www.MyCensus2020.gov</a:t>
            </a:r>
            <a:r>
              <a:rPr lang="en-US" sz="2000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 ensure our community has the resources and representation we need for the next 10 years. 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5. Call 2-1-1 or visit </a:t>
            </a:r>
            <a:r>
              <a:rPr lang="en-US" sz="2000" u="sng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  <a:hlinkClick r:id="rId6"/>
              </a:rPr>
              <a:t>www.ConnectATX.org</a:t>
            </a:r>
            <a:r>
              <a:rPr lang="en-US" sz="2000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 access information about basic needs, including food, childcare, mental health, physical safety, and more.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02302" y="125709"/>
            <a:ext cx="98393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>
                    <a:lumMod val="65000"/>
                  </a:schemeClr>
                </a:solidFill>
                <a:latin typeface="League Gothic" panose="00000500000000000000" pitchFamily="50" charset="0"/>
              </a:rPr>
              <a:t>FIVE </a:t>
            </a:r>
            <a:r>
              <a:rPr lang="en-US" sz="6600" dirty="0">
                <a:solidFill>
                  <a:schemeClr val="bg1">
                    <a:lumMod val="65000"/>
                  </a:schemeClr>
                </a:solidFill>
                <a:latin typeface="League Gothic" panose="00000500000000000000" pitchFamily="50" charset="0"/>
              </a:rPr>
              <a:t>KEY MESSAGES </a:t>
            </a:r>
            <a:endParaRPr lang="en-US" sz="6600" dirty="0" smtClean="0">
              <a:solidFill>
                <a:schemeClr val="bg1">
                  <a:lumMod val="65000"/>
                </a:schemeClr>
              </a:solidFill>
              <a:latin typeface="League Gothic" panose="00000500000000000000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615032"/>
            <a:ext cx="1813482" cy="135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42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032000"/>
            <a:ext cx="1478280" cy="4826000"/>
          </a:xfrm>
          <a:prstGeom prst="rect">
            <a:avLst/>
          </a:prstGeom>
          <a:solidFill>
            <a:srgbClr val="3959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478280" cy="21430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761" y="2060481"/>
            <a:ext cx="1515591" cy="18235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000" dirty="0" smtClean="0">
                <a:solidFill>
                  <a:schemeClr val="bg1"/>
                </a:solidFill>
                <a:latin typeface="League Gothic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A 2000</a:t>
            </a:r>
          </a:p>
          <a:p>
            <a:pPr>
              <a:lnSpc>
                <a:spcPts val="4500"/>
              </a:lnSpc>
            </a:pPr>
            <a:r>
              <a:rPr lang="en-US" sz="4000" dirty="0" smtClean="0">
                <a:solidFill>
                  <a:schemeClr val="bg1"/>
                </a:solidFill>
                <a:latin typeface="League Gothic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DAY </a:t>
            </a:r>
            <a:br>
              <a:rPr lang="en-US" sz="4000" dirty="0" smtClean="0">
                <a:solidFill>
                  <a:schemeClr val="bg1"/>
                </a:solidFill>
                <a:latin typeface="League Gothic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League Gothic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JOURNEY</a:t>
            </a:r>
            <a:endParaRPr lang="en-US" sz="4000" dirty="0">
              <a:solidFill>
                <a:schemeClr val="bg1"/>
              </a:solidFill>
              <a:latin typeface="League Gothic" panose="00000500000000000000" pitchFamily="50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82411" y="1353495"/>
            <a:ext cx="98393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>
                    <a:lumMod val="65000"/>
                  </a:schemeClr>
                </a:solidFill>
                <a:latin typeface="League Gothic" panose="00000500000000000000" pitchFamily="50" charset="0"/>
              </a:rPr>
              <a:t>BRIEF SHARE OUT FROM  BREAKOUTS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3511" y="3183449"/>
            <a:ext cx="98393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E66054"/>
                </a:solidFill>
                <a:latin typeface="League Gothic" panose="00000500000000000000" pitchFamily="50" charset="0"/>
              </a:rPr>
              <a:t>ORGANIZATION NEWS &amp; ANNOUNCEMENTS</a:t>
            </a:r>
          </a:p>
        </p:txBody>
      </p:sp>
    </p:spTree>
    <p:extLst>
      <p:ext uri="{BB962C8B-B14F-4D97-AF65-F5344CB8AC3E}">
        <p14:creationId xmlns:p14="http://schemas.microsoft.com/office/powerpoint/2010/main" val="301189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032000"/>
            <a:ext cx="1478280" cy="4826000"/>
          </a:xfrm>
          <a:prstGeom prst="rect">
            <a:avLst/>
          </a:prstGeom>
          <a:solidFill>
            <a:srgbClr val="3959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478280" cy="21430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761" y="2060481"/>
            <a:ext cx="1515591" cy="18235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000" dirty="0" smtClean="0">
                <a:solidFill>
                  <a:schemeClr val="bg1"/>
                </a:solidFill>
                <a:latin typeface="League Gothic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A 2000</a:t>
            </a:r>
          </a:p>
          <a:p>
            <a:pPr>
              <a:lnSpc>
                <a:spcPts val="4500"/>
              </a:lnSpc>
            </a:pPr>
            <a:r>
              <a:rPr lang="en-US" sz="4000" dirty="0" smtClean="0">
                <a:solidFill>
                  <a:schemeClr val="bg1"/>
                </a:solidFill>
                <a:latin typeface="League Gothic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DAY </a:t>
            </a:r>
            <a:br>
              <a:rPr lang="en-US" sz="4000" dirty="0" smtClean="0">
                <a:solidFill>
                  <a:schemeClr val="bg1"/>
                </a:solidFill>
                <a:latin typeface="League Gothic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League Gothic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JOURNEY</a:t>
            </a:r>
            <a:endParaRPr lang="en-US" sz="4000" dirty="0">
              <a:solidFill>
                <a:schemeClr val="bg1"/>
              </a:solidFill>
              <a:latin typeface="League Gothic" panose="00000500000000000000" pitchFamily="50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2100" y="330063"/>
            <a:ext cx="98393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>
                    <a:lumMod val="65000"/>
                  </a:schemeClr>
                </a:solidFill>
                <a:latin typeface="League Gothic" panose="00000500000000000000" pitchFamily="50" charset="0"/>
              </a:rPr>
              <a:t>Early Childhood Stakeholder Meeting</a:t>
            </a:r>
            <a:endParaRPr lang="en-US" sz="6600" dirty="0">
              <a:solidFill>
                <a:schemeClr val="bg1">
                  <a:lumMod val="65000"/>
                </a:schemeClr>
              </a:solidFill>
              <a:latin typeface="League Gothic" panose="00000500000000000000" pitchFamily="50" charset="0"/>
            </a:endParaRPr>
          </a:p>
          <a:p>
            <a:pPr algn="ctr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League Gothic" panose="00000500000000000000" pitchFamily="50" charset="0"/>
              </a:rPr>
              <a:t>July 23, 2020</a:t>
            </a:r>
          </a:p>
        </p:txBody>
      </p:sp>
      <p:sp>
        <p:nvSpPr>
          <p:cNvPr id="10" name="Rectangle 9"/>
          <p:cNvSpPr/>
          <p:nvPr/>
        </p:nvSpPr>
        <p:spPr>
          <a:xfrm>
            <a:off x="9368942" y="2270062"/>
            <a:ext cx="879530" cy="553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64016" y="2032000"/>
            <a:ext cx="853881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Roboto" panose="02000000000000000000" pitchFamily="2" charset="0"/>
                <a:ea typeface="Roboto" panose="02000000000000000000" pitchFamily="2" charset="0"/>
              </a:rPr>
              <a:t>Our purpose: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1" dirty="0">
                <a:latin typeface="Roboto" panose="02000000000000000000" pitchFamily="2" charset="0"/>
                <a:ea typeface="Roboto" panose="02000000000000000000" pitchFamily="2" charset="0"/>
              </a:rPr>
              <a:t>Provide a learning community for early childhood stakeholders to share and discuss latest early childhood research 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1" dirty="0">
                <a:latin typeface="Roboto" panose="02000000000000000000" pitchFamily="2" charset="0"/>
                <a:ea typeface="Roboto" panose="02000000000000000000" pitchFamily="2" charset="0"/>
              </a:rPr>
              <a:t>Provide an opportunity for stakeholders to learn about, share and discuss community conditions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1" dirty="0">
                <a:latin typeface="Roboto" panose="02000000000000000000" pitchFamily="2" charset="0"/>
                <a:ea typeface="Roboto" panose="02000000000000000000" pitchFamily="2" charset="0"/>
              </a:rPr>
              <a:t>Enable stakeholders to learn about progresses and challenges of coalition efforts and to provide feedback to in order to move the collective agenda forward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1" dirty="0">
                <a:latin typeface="Roboto" panose="02000000000000000000" pitchFamily="2" charset="0"/>
                <a:ea typeface="Roboto" panose="02000000000000000000" pitchFamily="2" charset="0"/>
              </a:rPr>
              <a:t>Facilitate networking with fellow stakeholders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1" dirty="0">
                <a:latin typeface="Roboto" panose="02000000000000000000" pitchFamily="2" charset="0"/>
                <a:ea typeface="Roboto" panose="02000000000000000000" pitchFamily="2" charset="0"/>
              </a:rPr>
              <a:t>Create a space for stakeholders to generate opportunities for action</a:t>
            </a:r>
            <a:endParaRPr lang="en-US" sz="2000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78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7" objId="4"/>
        <p14:stopEvt time="27188" objId="4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8080" y="0"/>
            <a:ext cx="12192000" cy="6858000"/>
          </a:xfrm>
          <a:prstGeom prst="rect">
            <a:avLst/>
          </a:prstGeom>
          <a:solidFill>
            <a:srgbClr val="3959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"/>
          <a:stretch/>
        </p:blipFill>
        <p:spPr>
          <a:xfrm>
            <a:off x="-19050" y="0"/>
            <a:ext cx="1222008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3824" y="1887357"/>
            <a:ext cx="5120312" cy="19078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ts val="14000"/>
              </a:lnSpc>
            </a:pPr>
            <a:r>
              <a:rPr lang="en-US" sz="13500" dirty="0" smtClean="0">
                <a:solidFill>
                  <a:srgbClr val="395998"/>
                </a:solidFill>
                <a:latin typeface="League Gothic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WELCOME!</a:t>
            </a:r>
            <a:endParaRPr lang="en-US" sz="13500" dirty="0">
              <a:solidFill>
                <a:srgbClr val="395998"/>
              </a:solidFill>
              <a:latin typeface="League Gothic" panose="00000500000000000000" pitchFamily="50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3959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5744" y="5511873"/>
              <a:ext cx="2560512" cy="56223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0" y="2690869"/>
              <a:ext cx="12192000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>
                  <a:solidFill>
                    <a:schemeClr val="bg1"/>
                  </a:solidFill>
                  <a:latin typeface="League Gothic" panose="00000500000000000000" pitchFamily="50" charset="0"/>
                </a:rPr>
                <a:t>SUCCESS BY 6</a:t>
              </a:r>
            </a:p>
            <a:p>
              <a:pPr algn="ctr"/>
              <a:r>
                <a:rPr lang="en-US" sz="3000" dirty="0" smtClean="0">
                  <a:solidFill>
                    <a:schemeClr val="bg1"/>
                  </a:solidFill>
                  <a:latin typeface="League Gothic" panose="00000500000000000000" pitchFamily="50" charset="0"/>
                </a:rPr>
                <a:t>www.SuccessBy6ATX.org</a:t>
              </a:r>
            </a:p>
            <a:p>
              <a:pPr algn="ctr"/>
              <a:r>
                <a:rPr lang="en-US" sz="3000" dirty="0" smtClean="0">
                  <a:solidFill>
                    <a:schemeClr val="bg1"/>
                  </a:solidFill>
                  <a:latin typeface="League Gothic" panose="00000500000000000000" pitchFamily="50" charset="0"/>
                </a:rPr>
                <a:t>SuccessBy6@uwatx.org</a:t>
              </a:r>
              <a:endParaRPr lang="en-US" sz="3000" dirty="0">
                <a:solidFill>
                  <a:schemeClr val="bg1"/>
                </a:solidFill>
                <a:latin typeface="League Gothic" panose="00000500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5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032000"/>
            <a:ext cx="1478280" cy="4826000"/>
          </a:xfrm>
          <a:prstGeom prst="rect">
            <a:avLst/>
          </a:prstGeom>
          <a:solidFill>
            <a:srgbClr val="3959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478280" cy="21430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761" y="2060481"/>
            <a:ext cx="1515591" cy="18235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000" dirty="0" smtClean="0">
                <a:solidFill>
                  <a:schemeClr val="bg1"/>
                </a:solidFill>
                <a:latin typeface="League Gothic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A 2000</a:t>
            </a:r>
          </a:p>
          <a:p>
            <a:pPr>
              <a:lnSpc>
                <a:spcPts val="4500"/>
              </a:lnSpc>
            </a:pPr>
            <a:r>
              <a:rPr lang="en-US" sz="4000" dirty="0" smtClean="0">
                <a:solidFill>
                  <a:schemeClr val="bg1"/>
                </a:solidFill>
                <a:latin typeface="League Gothic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DAY </a:t>
            </a:r>
            <a:br>
              <a:rPr lang="en-US" sz="4000" dirty="0" smtClean="0">
                <a:solidFill>
                  <a:schemeClr val="bg1"/>
                </a:solidFill>
                <a:latin typeface="League Gothic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League Gothic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JOURNEY</a:t>
            </a:r>
            <a:endParaRPr lang="en-US" sz="4000" dirty="0">
              <a:solidFill>
                <a:schemeClr val="bg1"/>
              </a:solidFill>
              <a:latin typeface="League Gothic" panose="00000500000000000000" pitchFamily="50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41990" y="1424080"/>
            <a:ext cx="941959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3:00	Welcome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3:10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	Strategic Plan Year 1 Update </a:t>
            </a:r>
            <a:endParaRPr lang="en-US" sz="2000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3:25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	Strategic Plan, Coalition and COVID-19 Response -  Workgroup Updates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4:00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	Break Out </a:t>
            </a: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Groups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(Choose one)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Coalition 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101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Equity 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&amp; Community Voice  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Messaging 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and Communications for families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State 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policy &amp; advocacy opportunities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4:30	Share out and SX6 Coalition Organizational News &amp; Announcements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4:45	</a:t>
            </a: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Adjourn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32100" y="330063"/>
            <a:ext cx="98393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>
                    <a:lumMod val="65000"/>
                  </a:schemeClr>
                </a:solidFill>
                <a:latin typeface="League Gothic" panose="00000500000000000000" pitchFamily="50" charset="0"/>
              </a:rPr>
              <a:t>AGENDA </a:t>
            </a:r>
          </a:p>
        </p:txBody>
      </p:sp>
    </p:spTree>
    <p:extLst>
      <p:ext uri="{BB962C8B-B14F-4D97-AF65-F5344CB8AC3E}">
        <p14:creationId xmlns:p14="http://schemas.microsoft.com/office/powerpoint/2010/main" val="394090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032000"/>
            <a:ext cx="1478280" cy="4826000"/>
          </a:xfrm>
          <a:prstGeom prst="rect">
            <a:avLst/>
          </a:prstGeom>
          <a:solidFill>
            <a:srgbClr val="3959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478280" cy="21430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761" y="2060481"/>
            <a:ext cx="1515591" cy="18235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000" dirty="0" smtClean="0">
                <a:solidFill>
                  <a:schemeClr val="bg1"/>
                </a:solidFill>
                <a:latin typeface="League Gothic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A 2000</a:t>
            </a:r>
          </a:p>
          <a:p>
            <a:pPr>
              <a:lnSpc>
                <a:spcPts val="4500"/>
              </a:lnSpc>
            </a:pPr>
            <a:r>
              <a:rPr lang="en-US" sz="4000" dirty="0" smtClean="0">
                <a:solidFill>
                  <a:schemeClr val="bg1"/>
                </a:solidFill>
                <a:latin typeface="League Gothic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DAY </a:t>
            </a:r>
            <a:br>
              <a:rPr lang="en-US" sz="4000" dirty="0" smtClean="0">
                <a:solidFill>
                  <a:schemeClr val="bg1"/>
                </a:solidFill>
                <a:latin typeface="League Gothic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League Gothic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JOURNEY</a:t>
            </a:r>
            <a:endParaRPr lang="en-US" sz="4000" dirty="0">
              <a:solidFill>
                <a:schemeClr val="bg1"/>
              </a:solidFill>
              <a:latin typeface="League Gothic" panose="00000500000000000000" pitchFamily="50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8280" y="384247"/>
            <a:ext cx="98393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>
                    <a:lumMod val="65000"/>
                  </a:schemeClr>
                </a:solidFill>
                <a:latin typeface="League Gothic" panose="00000500000000000000" pitchFamily="50" charset="0"/>
              </a:rPr>
              <a:t>ICE BREAKER 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 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A8D393-9660-4B52-974B-52C53E2462FA}"/>
              </a:ext>
            </a:extLst>
          </p:cNvPr>
          <p:cNvSpPr txBox="1"/>
          <p:nvPr/>
        </p:nvSpPr>
        <p:spPr>
          <a:xfrm>
            <a:off x="2944812" y="2032000"/>
            <a:ext cx="70739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</a:rPr>
              <a:t>In the chat box, please type</a:t>
            </a:r>
          </a:p>
          <a:p>
            <a:pPr algn="ctr"/>
            <a:endParaRPr lang="en-US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endParaRPr lang="en-US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Y</a:t>
            </a:r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</a:rPr>
              <a:t>our name,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</a:rPr>
              <a:t>Organization you represent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</a:rPr>
              <a:t>a phrase to share your favorite COVID-19 Summertime Activity.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725" y="4998660"/>
            <a:ext cx="2449186" cy="15946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212" y="1593592"/>
            <a:ext cx="2619375" cy="1743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6" b="10632"/>
          <a:stretch/>
        </p:blipFill>
        <p:spPr>
          <a:xfrm>
            <a:off x="2032044" y="1701800"/>
            <a:ext cx="2143125" cy="1790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065" y="4783956"/>
            <a:ext cx="2038350" cy="22383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225" y="473512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0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032000"/>
            <a:ext cx="1478280" cy="4826000"/>
          </a:xfrm>
          <a:prstGeom prst="rect">
            <a:avLst/>
          </a:prstGeom>
          <a:solidFill>
            <a:srgbClr val="3959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478280" cy="21430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761" y="2060481"/>
            <a:ext cx="1515591" cy="18235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000" dirty="0" smtClean="0">
                <a:solidFill>
                  <a:schemeClr val="bg1"/>
                </a:solidFill>
                <a:latin typeface="League Gothic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A 2000</a:t>
            </a:r>
          </a:p>
          <a:p>
            <a:pPr>
              <a:lnSpc>
                <a:spcPts val="4500"/>
              </a:lnSpc>
            </a:pPr>
            <a:r>
              <a:rPr lang="en-US" sz="4000" dirty="0" smtClean="0">
                <a:solidFill>
                  <a:schemeClr val="bg1"/>
                </a:solidFill>
                <a:latin typeface="League Gothic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DAY </a:t>
            </a:r>
            <a:br>
              <a:rPr lang="en-US" sz="4000" dirty="0" smtClean="0">
                <a:solidFill>
                  <a:schemeClr val="bg1"/>
                </a:solidFill>
                <a:latin typeface="League Gothic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League Gothic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JOURNEY</a:t>
            </a:r>
            <a:endParaRPr lang="en-US" sz="4000" dirty="0">
              <a:solidFill>
                <a:schemeClr val="bg1"/>
              </a:solidFill>
              <a:latin typeface="League Gothic" panose="00000500000000000000" pitchFamily="50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8280" y="384247"/>
            <a:ext cx="98393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>
                    <a:lumMod val="65000"/>
                  </a:schemeClr>
                </a:solidFill>
                <a:latin typeface="League Gothic" panose="00000500000000000000" pitchFamily="50" charset="0"/>
              </a:rPr>
              <a:t>BREAKOUT GROUP POLL</a:t>
            </a:r>
          </a:p>
        </p:txBody>
      </p:sp>
      <p:sp>
        <p:nvSpPr>
          <p:cNvPr id="6" name="Rectangle 5"/>
          <p:cNvSpPr/>
          <p:nvPr/>
        </p:nvSpPr>
        <p:spPr>
          <a:xfrm>
            <a:off x="2055845" y="1876490"/>
            <a:ext cx="941959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Break 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Out </a:t>
            </a: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Groups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lang="en-US" sz="2000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Coalition 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101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Equity 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&amp; Community Voice  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Messaging 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and Communications for families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State 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policy &amp; advocacy </a:t>
            </a: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opportunities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26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032000"/>
            <a:ext cx="1478280" cy="4826000"/>
          </a:xfrm>
          <a:prstGeom prst="rect">
            <a:avLst/>
          </a:prstGeom>
          <a:solidFill>
            <a:srgbClr val="3959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478280" cy="21430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761" y="2060481"/>
            <a:ext cx="1515591" cy="18235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000" dirty="0" smtClean="0">
                <a:solidFill>
                  <a:schemeClr val="bg1"/>
                </a:solidFill>
                <a:latin typeface="League Gothic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A 2000</a:t>
            </a:r>
          </a:p>
          <a:p>
            <a:pPr>
              <a:lnSpc>
                <a:spcPts val="4500"/>
              </a:lnSpc>
            </a:pPr>
            <a:r>
              <a:rPr lang="en-US" sz="4000" dirty="0" smtClean="0">
                <a:solidFill>
                  <a:schemeClr val="bg1"/>
                </a:solidFill>
                <a:latin typeface="League Gothic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DAY </a:t>
            </a:r>
            <a:br>
              <a:rPr lang="en-US" sz="4000" dirty="0" smtClean="0">
                <a:solidFill>
                  <a:schemeClr val="bg1"/>
                </a:solidFill>
                <a:latin typeface="League Gothic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League Gothic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JOURNEY</a:t>
            </a:r>
            <a:endParaRPr lang="en-US" sz="4000" dirty="0">
              <a:solidFill>
                <a:schemeClr val="bg1"/>
              </a:solidFill>
              <a:latin typeface="League Gothic" panose="00000500000000000000" pitchFamily="50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8280" y="384247"/>
            <a:ext cx="983938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>
                    <a:lumMod val="65000"/>
                  </a:schemeClr>
                </a:solidFill>
                <a:latin typeface="League Gothic" panose="00000500000000000000" pitchFamily="50" charset="0"/>
              </a:rPr>
              <a:t>STRATEGIC PLAN YEAR 1 UPDATE</a:t>
            </a:r>
          </a:p>
          <a:p>
            <a:pPr algn="ctr"/>
            <a:r>
              <a:rPr lang="en-US" sz="4000" dirty="0" smtClean="0">
                <a:solidFill>
                  <a:schemeClr val="bg1">
                    <a:lumMod val="65000"/>
                  </a:schemeClr>
                </a:solidFill>
                <a:latin typeface="League Gothic" panose="00000500000000000000" pitchFamily="50" charset="0"/>
              </a:rPr>
              <a:t>Dr. Alison Bentley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302" y="2107796"/>
            <a:ext cx="10079171" cy="454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55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032000"/>
            <a:ext cx="1478280" cy="4826000"/>
          </a:xfrm>
          <a:prstGeom prst="rect">
            <a:avLst/>
          </a:prstGeom>
          <a:solidFill>
            <a:srgbClr val="3959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478280" cy="21430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761" y="2060481"/>
            <a:ext cx="1515591" cy="18235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000" dirty="0" smtClean="0">
                <a:solidFill>
                  <a:schemeClr val="bg1"/>
                </a:solidFill>
                <a:latin typeface="League Gothic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A 2000</a:t>
            </a:r>
          </a:p>
          <a:p>
            <a:pPr>
              <a:lnSpc>
                <a:spcPts val="4500"/>
              </a:lnSpc>
            </a:pPr>
            <a:r>
              <a:rPr lang="en-US" sz="4000" dirty="0" smtClean="0">
                <a:solidFill>
                  <a:schemeClr val="bg1"/>
                </a:solidFill>
                <a:latin typeface="League Gothic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DAY </a:t>
            </a:r>
            <a:br>
              <a:rPr lang="en-US" sz="4000" dirty="0" smtClean="0">
                <a:solidFill>
                  <a:schemeClr val="bg1"/>
                </a:solidFill>
                <a:latin typeface="League Gothic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League Gothic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JOURNEY</a:t>
            </a:r>
            <a:endParaRPr lang="en-US" sz="4000" dirty="0">
              <a:solidFill>
                <a:schemeClr val="bg1"/>
              </a:solidFill>
              <a:latin typeface="League Gothic" panose="00000500000000000000" pitchFamily="50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9113" y="690875"/>
            <a:ext cx="98393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>
                    <a:lumMod val="65000"/>
                  </a:schemeClr>
                </a:solidFill>
                <a:latin typeface="League Gothic" panose="00000500000000000000" pitchFamily="50" charset="0"/>
              </a:rPr>
              <a:t>STRATEGIC PLAN, COALITION, &amp; COVID-19 RESPONSE</a:t>
            </a:r>
          </a:p>
          <a:p>
            <a:pPr algn="ctr"/>
            <a:endParaRPr lang="en-US" sz="6600" dirty="0" smtClean="0">
              <a:solidFill>
                <a:schemeClr val="bg1">
                  <a:lumMod val="65000"/>
                </a:schemeClr>
              </a:solidFill>
              <a:latin typeface="League Gothic" panose="00000500000000000000" pitchFamily="50" charset="0"/>
            </a:endParaRPr>
          </a:p>
          <a:p>
            <a:pPr algn="ctr"/>
            <a:r>
              <a:rPr lang="en-US" sz="6600" dirty="0" smtClean="0">
                <a:solidFill>
                  <a:schemeClr val="bg1">
                    <a:lumMod val="65000"/>
                  </a:schemeClr>
                </a:solidFill>
                <a:latin typeface="League Gothic" panose="00000500000000000000" pitchFamily="50" charset="0"/>
              </a:rPr>
              <a:t>WORKGROUP UPDATES</a:t>
            </a:r>
          </a:p>
        </p:txBody>
      </p:sp>
    </p:spTree>
    <p:extLst>
      <p:ext uri="{BB962C8B-B14F-4D97-AF65-F5344CB8AC3E}">
        <p14:creationId xmlns:p14="http://schemas.microsoft.com/office/powerpoint/2010/main" val="54136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032000"/>
            <a:ext cx="1478280" cy="4826000"/>
          </a:xfrm>
          <a:prstGeom prst="rect">
            <a:avLst/>
          </a:prstGeom>
          <a:solidFill>
            <a:srgbClr val="3959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478280" cy="21430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761" y="2060481"/>
            <a:ext cx="1515591" cy="18235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000" dirty="0" smtClean="0">
                <a:solidFill>
                  <a:schemeClr val="bg1"/>
                </a:solidFill>
                <a:latin typeface="League Gothic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A 2000</a:t>
            </a:r>
          </a:p>
          <a:p>
            <a:pPr>
              <a:lnSpc>
                <a:spcPts val="4500"/>
              </a:lnSpc>
            </a:pPr>
            <a:r>
              <a:rPr lang="en-US" sz="4000" dirty="0" smtClean="0">
                <a:solidFill>
                  <a:schemeClr val="bg1"/>
                </a:solidFill>
                <a:latin typeface="League Gothic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DAY </a:t>
            </a:r>
            <a:br>
              <a:rPr lang="en-US" sz="4000" dirty="0" smtClean="0">
                <a:solidFill>
                  <a:schemeClr val="bg1"/>
                </a:solidFill>
                <a:latin typeface="League Gothic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League Gothic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JOURNEY</a:t>
            </a:r>
            <a:endParaRPr lang="en-US" sz="4000" dirty="0">
              <a:solidFill>
                <a:schemeClr val="bg1"/>
              </a:solidFill>
              <a:latin typeface="League Gothic" panose="00000500000000000000" pitchFamily="50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8280" y="384247"/>
            <a:ext cx="98393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>
                    <a:lumMod val="65000"/>
                  </a:schemeClr>
                </a:solidFill>
                <a:latin typeface="League Gothic" panose="00000500000000000000" pitchFamily="50" charset="0"/>
              </a:rPr>
              <a:t>HEALTHY BEGINNINGS</a:t>
            </a:r>
          </a:p>
          <a:p>
            <a:pPr algn="ctr"/>
            <a:r>
              <a:rPr lang="en-US" sz="4400" dirty="0" smtClean="0">
                <a:solidFill>
                  <a:schemeClr val="bg1">
                    <a:lumMod val="65000"/>
                  </a:schemeClr>
                </a:solidFill>
                <a:latin typeface="League Gothic" panose="00000500000000000000" pitchFamily="50" charset="0"/>
              </a:rPr>
              <a:t>Shalyn Bravens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7099" y="2169351"/>
            <a:ext cx="4757650" cy="26759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59496" y="2169351"/>
            <a:ext cx="471054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Keeping our kids and families healthy at this time has been our #1 priority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– </a:t>
            </a:r>
            <a:endParaRPr lang="en-US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</a:rPr>
              <a:t>supporting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child care centers, </a:t>
            </a:r>
            <a:endParaRPr lang="en-US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</a:rPr>
              <a:t>Family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Connects nurse home visits for newborns, </a:t>
            </a:r>
            <a:endParaRPr lang="en-US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</a:rPr>
              <a:t>messages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for caregivers about community safety guidelines and basic needs resources, </a:t>
            </a:r>
            <a:endParaRPr lang="en-US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</a:rPr>
              <a:t>combatting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structural racism, </a:t>
            </a:r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</a:rPr>
              <a:t>&amp;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</a:rPr>
              <a:t>proactively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planning to overcome any decreases in vaccination rates, </a:t>
            </a:r>
          </a:p>
        </p:txBody>
      </p:sp>
      <p:sp>
        <p:nvSpPr>
          <p:cNvPr id="4" name="Rectangle 3"/>
          <p:cNvSpPr/>
          <p:nvPr/>
        </p:nvSpPr>
        <p:spPr>
          <a:xfrm>
            <a:off x="3349970" y="551657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</a:rPr>
              <a:t>Health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has been at the forefront of everyone’s minds. We can do more and we will continue to seek out partners to strengthen this pillar of work. </a:t>
            </a:r>
          </a:p>
        </p:txBody>
      </p:sp>
    </p:spTree>
    <p:extLst>
      <p:ext uri="{BB962C8B-B14F-4D97-AF65-F5344CB8AC3E}">
        <p14:creationId xmlns:p14="http://schemas.microsoft.com/office/powerpoint/2010/main" val="151810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032000"/>
            <a:ext cx="1478280" cy="4826000"/>
          </a:xfrm>
          <a:prstGeom prst="rect">
            <a:avLst/>
          </a:prstGeom>
          <a:solidFill>
            <a:srgbClr val="3959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478280" cy="21430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761" y="2060481"/>
            <a:ext cx="1515591" cy="18235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000" dirty="0" smtClean="0">
                <a:solidFill>
                  <a:schemeClr val="bg1"/>
                </a:solidFill>
                <a:latin typeface="League Gothic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A 2000</a:t>
            </a:r>
          </a:p>
          <a:p>
            <a:pPr>
              <a:lnSpc>
                <a:spcPts val="4500"/>
              </a:lnSpc>
            </a:pPr>
            <a:r>
              <a:rPr lang="en-US" sz="4000" dirty="0" smtClean="0">
                <a:solidFill>
                  <a:schemeClr val="bg1"/>
                </a:solidFill>
                <a:latin typeface="League Gothic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DAY </a:t>
            </a:r>
            <a:br>
              <a:rPr lang="en-US" sz="4000" dirty="0" smtClean="0">
                <a:solidFill>
                  <a:schemeClr val="bg1"/>
                </a:solidFill>
                <a:latin typeface="League Gothic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League Gothic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JOURNEY</a:t>
            </a:r>
            <a:endParaRPr lang="en-US" sz="4000" dirty="0">
              <a:solidFill>
                <a:schemeClr val="bg1"/>
              </a:solidFill>
              <a:latin typeface="League Gothic" panose="00000500000000000000" pitchFamily="50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8280" y="384247"/>
            <a:ext cx="98393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>
                    <a:lumMod val="65000"/>
                  </a:schemeClr>
                </a:solidFill>
                <a:latin typeface="League Gothic" panose="00000500000000000000" pitchFamily="50" charset="0"/>
              </a:rPr>
              <a:t>Supported Families</a:t>
            </a:r>
          </a:p>
          <a:p>
            <a:pPr algn="ctr"/>
            <a:r>
              <a:rPr lang="en-US" sz="4400" dirty="0" smtClean="0">
                <a:solidFill>
                  <a:schemeClr val="bg1">
                    <a:lumMod val="65000"/>
                  </a:schemeClr>
                </a:solidFill>
                <a:latin typeface="League Gothic" panose="00000500000000000000" pitchFamily="50" charset="0"/>
              </a:rPr>
              <a:t>Shalyn Bravens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2785" y="2169351"/>
            <a:ext cx="5586150" cy="30538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69113" y="2169351"/>
            <a:ext cx="47936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Newly prioritized areas include: </a:t>
            </a:r>
            <a:endParaRPr lang="en-US" b="1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</a:rPr>
              <a:t>Family have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access to basic needs resources, lifting up home-grown solutions that are effective for local families, &amp;</a:t>
            </a:r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supporting children and families that have experienced trauma.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A</a:t>
            </a:r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</a:rPr>
              <a:t>ll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young children have 20 books in their homes – more important than ever to have these materials in homes where kids are 24/7 at the moment.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A</a:t>
            </a:r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</a:rPr>
              <a:t>gencies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supporting families are healthy and thriving, </a:t>
            </a:r>
            <a:endParaRPr lang="en-US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</a:rPr>
              <a:t>Launch of </a:t>
            </a:r>
            <a:r>
              <a:rPr lang="en-US" dirty="0" err="1" smtClean="0">
                <a:latin typeface="Roboto" panose="02000000000000000000" pitchFamily="2" charset="0"/>
                <a:ea typeface="Roboto" panose="02000000000000000000" pitchFamily="2" charset="0"/>
              </a:rPr>
              <a:t>ConnectATX</a:t>
            </a:r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</a:rPr>
              <a:t> call line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2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5312</TotalTime>
  <Words>1535</Words>
  <Application>Microsoft Office PowerPoint</Application>
  <PresentationFormat>Widescreen</PresentationFormat>
  <Paragraphs>221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League Gothic</vt:lpstr>
      <vt:lpstr>Roboto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Reeves</dc:creator>
  <cp:lastModifiedBy>Bethany Offer</cp:lastModifiedBy>
  <cp:revision>263</cp:revision>
  <cp:lastPrinted>2019-08-08T13:00:43Z</cp:lastPrinted>
  <dcterms:created xsi:type="dcterms:W3CDTF">2019-04-17T23:07:32Z</dcterms:created>
  <dcterms:modified xsi:type="dcterms:W3CDTF">2020-07-28T20:43:57Z</dcterms:modified>
</cp:coreProperties>
</file>